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0066"/>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Operations on Streaming </a:t>
            </a:r>
            <a:r>
              <a:rPr lang="en-US" dirty="0" err="1">
                <a:solidFill>
                  <a:schemeClr val="bg1"/>
                </a:solidFill>
                <a:latin typeface="Roboto" pitchFamily="2" charset="0"/>
                <a:ea typeface="Roboto" pitchFamily="2" charset="0"/>
              </a:rPr>
              <a:t>Dataframes</a:t>
            </a:r>
            <a:r>
              <a:rPr lang="en-US" dirty="0">
                <a:solidFill>
                  <a:schemeClr val="bg1"/>
                </a:solidFill>
                <a:latin typeface="Roboto" pitchFamily="2" charset="0"/>
                <a:ea typeface="Roboto" pitchFamily="2" charset="0"/>
              </a:rPr>
              <a:t>/</a:t>
            </a:r>
            <a:r>
              <a:rPr lang="en-US" dirty="0" err="1">
                <a:solidFill>
                  <a:schemeClr val="bg1"/>
                </a:solidFill>
                <a:latin typeface="Roboto" pitchFamily="2" charset="0"/>
                <a:ea typeface="Roboto" pitchFamily="2" charset="0"/>
              </a:rPr>
              <a:t>DataSets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a:xfrm>
            <a:off x="838200" y="1397253"/>
            <a:ext cx="10515600" cy="4351338"/>
          </a:xfrm>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apply all kinds of operations:</a:t>
            </a:r>
          </a:p>
          <a:p>
            <a:pPr lvl="1" fontAlgn="base"/>
            <a:r>
              <a:rPr lang="en-US" dirty="0">
                <a:solidFill>
                  <a:schemeClr val="bg1"/>
                </a:solidFill>
                <a:latin typeface="Roboto" pitchFamily="2" charset="0"/>
                <a:ea typeface="Roboto" pitchFamily="2" charset="0"/>
              </a:rPr>
              <a:t>untyped, SQL-like operations (e.g. </a:t>
            </a:r>
            <a:r>
              <a:rPr lang="en-US" dirty="0">
                <a:solidFill>
                  <a:srgbClr val="55ADEE"/>
                </a:solidFill>
                <a:latin typeface="Consolas" panose="020B0609020204030204" pitchFamily="49" charset="0"/>
                <a:ea typeface="Roboto" pitchFamily="2" charset="0"/>
              </a:rPr>
              <a:t>select</a:t>
            </a:r>
            <a:r>
              <a:rPr lang="en-US" dirty="0">
                <a:solidFill>
                  <a:schemeClr val="bg1"/>
                </a:solidFill>
                <a:latin typeface="Roboto" pitchFamily="2" charset="0"/>
                <a:ea typeface="Roboto" pitchFamily="2" charset="0"/>
              </a:rPr>
              <a:t>, </a:t>
            </a:r>
            <a:r>
              <a:rPr lang="en-US" dirty="0">
                <a:solidFill>
                  <a:srgbClr val="55ADEE"/>
                </a:solidFill>
                <a:latin typeface="Consolas" panose="020B0609020204030204" pitchFamily="49" charset="0"/>
                <a:ea typeface="Roboto" pitchFamily="2" charset="0"/>
              </a:rPr>
              <a:t>where</a:t>
            </a:r>
            <a:r>
              <a:rPr lang="en-US" dirty="0">
                <a:solidFill>
                  <a:schemeClr val="bg1"/>
                </a:solidFill>
                <a:latin typeface="Roboto" pitchFamily="2" charset="0"/>
                <a:ea typeface="Roboto" pitchFamily="2" charset="0"/>
              </a:rPr>
              <a:t>, </a:t>
            </a:r>
            <a:r>
              <a:rPr lang="en-US" dirty="0" err="1">
                <a:solidFill>
                  <a:srgbClr val="55ADEE"/>
                </a:solidFill>
                <a:latin typeface="Consolas" panose="020B0609020204030204" pitchFamily="49" charset="0"/>
                <a:ea typeface="Roboto" pitchFamily="2" charset="0"/>
              </a:rPr>
              <a:t>groupBy</a:t>
            </a:r>
            <a:r>
              <a:rPr lang="en-US" dirty="0">
                <a:solidFill>
                  <a:schemeClr val="bg1"/>
                </a:solidFill>
                <a:latin typeface="Roboto" pitchFamily="2" charset="0"/>
                <a:ea typeface="Roboto" pitchFamily="2" charset="0"/>
              </a:rPr>
              <a:t>),</a:t>
            </a:r>
          </a:p>
          <a:p>
            <a:pPr lvl="1" fontAlgn="base"/>
            <a:r>
              <a:rPr lang="en-US" dirty="0">
                <a:solidFill>
                  <a:schemeClr val="bg1"/>
                </a:solidFill>
                <a:latin typeface="Roboto" pitchFamily="2" charset="0"/>
                <a:ea typeface="Roboto" pitchFamily="2" charset="0"/>
              </a:rPr>
              <a:t>typed RDD-like operations (e.g. </a:t>
            </a:r>
            <a:r>
              <a:rPr lang="en-US" dirty="0">
                <a:solidFill>
                  <a:srgbClr val="55ADEE"/>
                </a:solidFill>
                <a:latin typeface="Consolas" panose="020B0609020204030204" pitchFamily="49" charset="0"/>
                <a:ea typeface="Roboto" pitchFamily="2" charset="0"/>
              </a:rPr>
              <a:t>map</a:t>
            </a:r>
            <a:r>
              <a:rPr lang="en-US" dirty="0">
                <a:solidFill>
                  <a:schemeClr val="bg1"/>
                </a:solidFill>
                <a:latin typeface="Roboto" pitchFamily="2" charset="0"/>
                <a:ea typeface="Roboto" pitchFamily="2" charset="0"/>
              </a:rPr>
              <a:t>, </a:t>
            </a:r>
            <a:r>
              <a:rPr lang="en-US" dirty="0">
                <a:solidFill>
                  <a:srgbClr val="55ADEE"/>
                </a:solidFill>
                <a:latin typeface="Consolas" panose="020B0609020204030204" pitchFamily="49" charset="0"/>
                <a:ea typeface="Roboto" pitchFamily="2" charset="0"/>
              </a:rPr>
              <a:t>filter</a:t>
            </a:r>
            <a:r>
              <a:rPr lang="en-US" dirty="0">
                <a:solidFill>
                  <a:schemeClr val="bg1"/>
                </a:solidFill>
                <a:latin typeface="Roboto" pitchFamily="2" charset="0"/>
                <a:ea typeface="Roboto" pitchFamily="2" charset="0"/>
              </a:rPr>
              <a:t>, </a:t>
            </a:r>
            <a:r>
              <a:rPr lang="en-US" dirty="0" err="1">
                <a:solidFill>
                  <a:srgbClr val="55ADEE"/>
                </a:solidFill>
                <a:latin typeface="Consolas" panose="020B0609020204030204" pitchFamily="49" charset="0"/>
                <a:ea typeface="Roboto" pitchFamily="2" charset="0"/>
              </a:rPr>
              <a:t>flatMap</a:t>
            </a:r>
            <a:r>
              <a:rPr lang="en-US" dirty="0">
                <a:solidFill>
                  <a:schemeClr val="bg1"/>
                </a:solidFill>
                <a:latin typeface="Roboto" pitchFamily="2" charset="0"/>
                <a:ea typeface="Roboto" pitchFamily="2" charset="0"/>
              </a:rPr>
              <a:t>)</a:t>
            </a:r>
          </a:p>
          <a:p>
            <a:pPr marL="0" indent="0">
              <a:buNone/>
            </a:pPr>
            <a:endParaRPr lang="en-US" sz="2000" dirty="0">
              <a:latin typeface="Roboto" pitchFamily="2" charset="0"/>
              <a:ea typeface="Roboto" pitchFamily="2" charset="0"/>
            </a:endParaRPr>
          </a:p>
        </p:txBody>
      </p:sp>
      <p:sp>
        <p:nvSpPr>
          <p:cNvPr id="21" name="Content Placeholder 2">
            <a:extLst>
              <a:ext uri="{FF2B5EF4-FFF2-40B4-BE49-F238E27FC236}">
                <a16:creationId xmlns:a16="http://schemas.microsoft.com/office/drawing/2014/main" id="{BBF95AED-24AC-47B4-A79C-91559A9EB66D}"/>
              </a:ext>
            </a:extLst>
          </p:cNvPr>
          <p:cNvSpPr txBox="1">
            <a:spLocks/>
          </p:cNvSpPr>
          <p:nvPr/>
        </p:nvSpPr>
        <p:spPr>
          <a:xfrm>
            <a:off x="990600" y="3608173"/>
            <a:ext cx="10515600" cy="3157795"/>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solidFill>
                  <a:schemeClr val="bg1"/>
                </a:solidFill>
                <a:latin typeface="Consolas" panose="020B0609020204030204" pitchFamily="49" charset="0"/>
                <a:ea typeface="Roboto" pitchFamily="2" charset="0"/>
              </a:rPr>
              <a:t>df</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rgbClr val="CC00CC"/>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a:solidFill>
                  <a:schemeClr val="bg1">
                    <a:lumMod val="50000"/>
                  </a:schemeClr>
                </a:solidFill>
                <a:latin typeface="Consolas" panose="020B0609020204030204" pitchFamily="49" charset="0"/>
                <a:ea typeface="Roboto" pitchFamily="2" charset="0"/>
              </a:rPr>
              <a:t># streaming </a:t>
            </a:r>
            <a:r>
              <a:rPr lang="en-US" sz="2000" dirty="0" err="1">
                <a:solidFill>
                  <a:schemeClr val="bg1">
                    <a:lumMod val="50000"/>
                  </a:schemeClr>
                </a:solidFill>
                <a:latin typeface="Consolas" panose="020B0609020204030204" pitchFamily="49" charset="0"/>
                <a:ea typeface="Roboto" pitchFamily="2" charset="0"/>
              </a:rPr>
              <a:t>DataFrame</a:t>
            </a:r>
            <a:r>
              <a:rPr lang="en-US" sz="2000" dirty="0">
                <a:solidFill>
                  <a:schemeClr val="bg1">
                    <a:lumMod val="50000"/>
                  </a:schemeClr>
                </a:solidFill>
                <a:latin typeface="Consolas" panose="020B0609020204030204" pitchFamily="49" charset="0"/>
                <a:ea typeface="Roboto" pitchFamily="2" charset="0"/>
              </a:rPr>
              <a:t> with IOT device data with schema { device: string, </a:t>
            </a:r>
            <a:r>
              <a:rPr lang="en-US" sz="2000" dirty="0" err="1">
                <a:solidFill>
                  <a:schemeClr val="bg1">
                    <a:lumMod val="50000"/>
                  </a:schemeClr>
                </a:solidFill>
                <a:latin typeface="Consolas" panose="020B0609020204030204" pitchFamily="49" charset="0"/>
                <a:ea typeface="Roboto" pitchFamily="2" charset="0"/>
              </a:rPr>
              <a:t>deviceType</a:t>
            </a:r>
            <a:r>
              <a:rPr lang="en-US" sz="2000" dirty="0">
                <a:solidFill>
                  <a:schemeClr val="bg1">
                    <a:lumMod val="50000"/>
                  </a:schemeClr>
                </a:solidFill>
                <a:latin typeface="Consolas" panose="020B0609020204030204" pitchFamily="49" charset="0"/>
                <a:ea typeface="Roboto" pitchFamily="2" charset="0"/>
              </a:rPr>
              <a:t>: string, signal: double, time: </a:t>
            </a:r>
            <a:r>
              <a:rPr lang="en-US" sz="2000" dirty="0" err="1">
                <a:solidFill>
                  <a:schemeClr val="bg1">
                    <a:lumMod val="50000"/>
                  </a:schemeClr>
                </a:solidFill>
                <a:latin typeface="Consolas" panose="020B0609020204030204" pitchFamily="49" charset="0"/>
                <a:ea typeface="Roboto" pitchFamily="2" charset="0"/>
              </a:rPr>
              <a:t>DateType</a:t>
            </a:r>
            <a:r>
              <a:rPr lang="en-US" sz="2000" dirty="0">
                <a:solidFill>
                  <a:schemeClr val="bg1">
                    <a:lumMod val="50000"/>
                  </a:schemeClr>
                </a:solidFill>
                <a:latin typeface="Consolas" panose="020B0609020204030204" pitchFamily="49" charset="0"/>
                <a:ea typeface="Roboto" pitchFamily="2" charset="0"/>
              </a:rPr>
              <a:t> }</a:t>
            </a:r>
          </a:p>
          <a:p>
            <a:pPr marL="0" indent="0">
              <a:buNone/>
            </a:pPr>
            <a:endParaRPr lang="en-US" sz="2000" dirty="0">
              <a:solidFill>
                <a:schemeClr val="bg1"/>
              </a:solidFill>
              <a:latin typeface="Consolas" panose="020B0609020204030204" pitchFamily="49" charset="0"/>
              <a:ea typeface="Roboto" pitchFamily="2" charset="0"/>
            </a:endParaRPr>
          </a:p>
          <a:p>
            <a:pPr marL="0" indent="0">
              <a:buNone/>
            </a:pPr>
            <a:r>
              <a:rPr lang="en-US" sz="2000" dirty="0">
                <a:solidFill>
                  <a:schemeClr val="bg1">
                    <a:lumMod val="50000"/>
                  </a:schemeClr>
                </a:solidFill>
                <a:latin typeface="Consolas" panose="020B0609020204030204" pitchFamily="49" charset="0"/>
                <a:ea typeface="Roboto" pitchFamily="2" charset="0"/>
              </a:rPr>
              <a:t># Select the devices which have signal more than 10</a:t>
            </a:r>
          </a:p>
          <a:p>
            <a:pPr marL="0" indent="0">
              <a:buNone/>
            </a:pPr>
            <a:r>
              <a:rPr lang="en-US" sz="2000" dirty="0" err="1">
                <a:solidFill>
                  <a:schemeClr val="bg1"/>
                </a:solidFill>
                <a:latin typeface="Consolas" panose="020B0609020204030204" pitchFamily="49" charset="0"/>
                <a:ea typeface="Roboto" pitchFamily="2" charset="0"/>
              </a:rPr>
              <a:t>df.</a:t>
            </a:r>
            <a:r>
              <a:rPr lang="en-US" sz="2000" dirty="0" err="1">
                <a:solidFill>
                  <a:srgbClr val="55ADEE"/>
                </a:solidFill>
                <a:latin typeface="Consolas" panose="020B0609020204030204" pitchFamily="49" charset="0"/>
                <a:ea typeface="Roboto" pitchFamily="2" charset="0"/>
              </a:rPr>
              <a:t>select</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"device"</a:t>
            </a:r>
            <a:r>
              <a:rPr lang="en-US" sz="2000" dirty="0">
                <a:solidFill>
                  <a:schemeClr val="bg1"/>
                </a:solidFill>
                <a:latin typeface="Consolas" panose="020B0609020204030204" pitchFamily="49" charset="0"/>
                <a:ea typeface="Roboto" pitchFamily="2" charset="0"/>
              </a:rPr>
              <a:t>).</a:t>
            </a:r>
            <a:r>
              <a:rPr lang="en-US" sz="2000" dirty="0">
                <a:solidFill>
                  <a:srgbClr val="55ADEE"/>
                </a:solidFill>
                <a:latin typeface="Consolas" panose="020B0609020204030204" pitchFamily="49" charset="0"/>
                <a:ea typeface="Roboto" pitchFamily="2" charset="0"/>
              </a:rPr>
              <a:t>where</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"signal &gt; 10"</a:t>
            </a:r>
            <a:r>
              <a:rPr lang="en-US" sz="2000" dirty="0">
                <a:solidFill>
                  <a:schemeClr val="bg1"/>
                </a:solidFill>
                <a:latin typeface="Consolas" panose="020B0609020204030204" pitchFamily="49" charset="0"/>
                <a:ea typeface="Roboto" pitchFamily="2" charset="0"/>
              </a:rPr>
              <a:t>)</a:t>
            </a:r>
          </a:p>
          <a:p>
            <a:pPr marL="0" indent="0">
              <a:buNone/>
            </a:pPr>
            <a:endParaRPr lang="en-US" sz="2000" dirty="0">
              <a:solidFill>
                <a:schemeClr val="bg1"/>
              </a:solidFill>
              <a:latin typeface="Consolas" panose="020B0609020204030204" pitchFamily="49" charset="0"/>
              <a:ea typeface="Roboto" pitchFamily="2" charset="0"/>
            </a:endParaRPr>
          </a:p>
          <a:p>
            <a:pPr marL="0" indent="0">
              <a:buNone/>
            </a:pPr>
            <a:r>
              <a:rPr lang="en-US" sz="2000" dirty="0">
                <a:solidFill>
                  <a:schemeClr val="bg1">
                    <a:lumMod val="50000"/>
                  </a:schemeClr>
                </a:solidFill>
                <a:latin typeface="Consolas" panose="020B0609020204030204" pitchFamily="49" charset="0"/>
                <a:ea typeface="Roboto" pitchFamily="2" charset="0"/>
              </a:rPr>
              <a:t># Running count of the number of updates for each device type</a:t>
            </a:r>
          </a:p>
          <a:p>
            <a:pPr marL="0" indent="0">
              <a:buNone/>
            </a:pPr>
            <a:r>
              <a:rPr lang="en-US" sz="2000" dirty="0" err="1">
                <a:solidFill>
                  <a:schemeClr val="bg1"/>
                </a:solidFill>
                <a:latin typeface="Consolas" panose="020B0609020204030204" pitchFamily="49" charset="0"/>
                <a:ea typeface="Roboto" pitchFamily="2" charset="0"/>
              </a:rPr>
              <a:t>df.</a:t>
            </a:r>
            <a:r>
              <a:rPr lang="en-US" sz="2000" dirty="0" err="1">
                <a:solidFill>
                  <a:srgbClr val="55ADEE"/>
                </a:solidFill>
                <a:latin typeface="Consolas" panose="020B0609020204030204" pitchFamily="49" charset="0"/>
                <a:ea typeface="Roboto" pitchFamily="2" charset="0"/>
              </a:rPr>
              <a:t>groupBy</a:t>
            </a:r>
            <a:r>
              <a:rPr lang="en-US" sz="2000" dirty="0">
                <a:solidFill>
                  <a:schemeClr val="bg1"/>
                </a:solidFill>
                <a:latin typeface="Consolas" panose="020B0609020204030204" pitchFamily="49" charset="0"/>
                <a:ea typeface="Roboto" pitchFamily="2" charset="0"/>
              </a:rPr>
              <a:t>(</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err="1">
                <a:solidFill>
                  <a:schemeClr val="accent4">
                    <a:lumMod val="60000"/>
                    <a:lumOff val="40000"/>
                  </a:schemeClr>
                </a:solidFill>
                <a:latin typeface="Consolas" panose="020B0609020204030204" pitchFamily="49" charset="0"/>
                <a:ea typeface="Roboto" pitchFamily="2" charset="0"/>
              </a:rPr>
              <a:t>deviceType</a:t>
            </a:r>
            <a:r>
              <a:rPr lang="en-US" sz="2000" dirty="0">
                <a:solidFill>
                  <a:schemeClr val="accent4">
                    <a:lumMod val="60000"/>
                    <a:lumOff val="40000"/>
                  </a:schemeClr>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a:t>
            </a:r>
            <a:r>
              <a:rPr lang="en-US" sz="2000" dirty="0">
                <a:solidFill>
                  <a:srgbClr val="55ADEE"/>
                </a:solidFill>
                <a:latin typeface="Consolas" panose="020B0609020204030204" pitchFamily="49" charset="0"/>
                <a:ea typeface="Roboto" pitchFamily="2" charset="0"/>
              </a:rPr>
              <a:t>count</a:t>
            </a:r>
            <a:r>
              <a:rPr lang="en-US" sz="2000" dirty="0">
                <a:solidFill>
                  <a:schemeClr val="bg1"/>
                </a:solidFill>
                <a:latin typeface="Consolas" panose="020B0609020204030204" pitchFamily="49" charset="0"/>
                <a:ea typeface="Roboto" pitchFamily="2" charset="0"/>
              </a:rPr>
              <a:t>()</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Advantages of Apache Spark Streaming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Spark offers high-speed batch processing and micro-batch processing for streaming. </a:t>
            </a:r>
          </a:p>
          <a:p>
            <a:r>
              <a:rPr lang="en-US" dirty="0">
                <a:solidFill>
                  <a:schemeClr val="bg1"/>
                </a:solidFill>
              </a:rPr>
              <a:t>Useful for mixed workloads compared to tools like </a:t>
            </a:r>
            <a:r>
              <a:rPr lang="en-US" dirty="0" err="1">
                <a:solidFill>
                  <a:schemeClr val="bg1"/>
                </a:solidFill>
              </a:rPr>
              <a:t>Flink</a:t>
            </a:r>
            <a:endParaRPr lang="en-US" dirty="0">
              <a:solidFill>
                <a:schemeClr val="bg1"/>
              </a:solidFill>
            </a:endParaRPr>
          </a:p>
          <a:p>
            <a:r>
              <a:rPr lang="en-US" dirty="0">
                <a:solidFill>
                  <a:schemeClr val="bg1"/>
                </a:solidFill>
              </a:rPr>
              <a:t>Can use many different data sources</a:t>
            </a: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TotalTime>
  <Words>142</Words>
  <Application>Microsoft Office PowerPoint</Application>
  <PresentationFormat>Widescreen</PresentationFormat>
  <Paragraphs>25</Paragraphs>
  <Slides>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Operations on Streaming Dataframes/DataSets</vt:lpstr>
      <vt:lpstr>Overview</vt:lpstr>
      <vt:lpstr>Advantages of Apache Spark Streaming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25</cp:revision>
  <dcterms:created xsi:type="dcterms:W3CDTF">2017-10-26T16:43:38Z</dcterms:created>
  <dcterms:modified xsi:type="dcterms:W3CDTF">2017-12-16T17:32:36Z</dcterms:modified>
</cp:coreProperties>
</file>